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79" r:id="rId2"/>
    <p:sldId id="256" r:id="rId3"/>
    <p:sldId id="316" r:id="rId4"/>
    <p:sldId id="257" r:id="rId5"/>
    <p:sldId id="323" r:id="rId6"/>
    <p:sldId id="324" r:id="rId7"/>
    <p:sldId id="315" r:id="rId8"/>
    <p:sldId id="329" r:id="rId9"/>
    <p:sldId id="259" r:id="rId10"/>
    <p:sldId id="325" r:id="rId11"/>
    <p:sldId id="328" r:id="rId12"/>
    <p:sldId id="333" r:id="rId13"/>
    <p:sldId id="318" r:id="rId14"/>
    <p:sldId id="319" r:id="rId15"/>
    <p:sldId id="320" r:id="rId16"/>
    <p:sldId id="321" r:id="rId17"/>
    <p:sldId id="334" r:id="rId18"/>
    <p:sldId id="326" r:id="rId19"/>
    <p:sldId id="330" r:id="rId20"/>
    <p:sldId id="327" r:id="rId21"/>
    <p:sldId id="331" r:id="rId22"/>
    <p:sldId id="335" r:id="rId23"/>
    <p:sldId id="332" r:id="rId24"/>
    <p:sldId id="336" r:id="rId25"/>
    <p:sldId id="383" r:id="rId26"/>
    <p:sldId id="392" r:id="rId27"/>
    <p:sldId id="384" r:id="rId28"/>
    <p:sldId id="394" r:id="rId29"/>
    <p:sldId id="400" r:id="rId30"/>
    <p:sldId id="402" r:id="rId31"/>
    <p:sldId id="401" r:id="rId32"/>
    <p:sldId id="389" r:id="rId33"/>
    <p:sldId id="397" r:id="rId34"/>
    <p:sldId id="399" r:id="rId35"/>
    <p:sldId id="390" r:id="rId36"/>
    <p:sldId id="381" r:id="rId37"/>
    <p:sldId id="385" r:id="rId38"/>
    <p:sldId id="388" r:id="rId39"/>
    <p:sldId id="380" r:id="rId40"/>
    <p:sldId id="395" r:id="rId41"/>
    <p:sldId id="337" r:id="rId42"/>
    <p:sldId id="339" r:id="rId43"/>
    <p:sldId id="382" r:id="rId44"/>
    <p:sldId id="387" r:id="rId45"/>
    <p:sldId id="386" r:id="rId46"/>
    <p:sldId id="391" r:id="rId47"/>
    <p:sldId id="314" r:id="rId48"/>
    <p:sldId id="33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6370" autoAdjust="0"/>
  </p:normalViewPr>
  <p:slideViewPr>
    <p:cSldViewPr snapToGrid="0">
      <p:cViewPr varScale="1">
        <p:scale>
          <a:sx n="99" d="100"/>
          <a:sy n="99" d="100"/>
        </p:scale>
        <p:origin x="10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2AC56-E20D-4719-9E66-68604E547144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7DB7D-0C53-4255-829B-DFDF02E6C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0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75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21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installed Oracle Express for Windows using this video: https://www.youtube.com/watch?v=DYleroLay5E</a:t>
            </a:r>
          </a:p>
          <a:p>
            <a:r>
              <a:rPr lang="en-US" dirty="0"/>
              <a:t>Open sqlplus.exe to connect to the XE container as the “SYS AS SYSDBA” user.</a:t>
            </a:r>
          </a:p>
          <a:p>
            <a:r>
              <a:rPr lang="en-US" dirty="0"/>
              <a:t>Within this session, connect to the XEPDB1 pluggable database.</a:t>
            </a:r>
          </a:p>
          <a:p>
            <a:r>
              <a:rPr lang="en-US" dirty="0"/>
              <a:t>     connect sys/myPassword@localhost:1521/XEPDB1 as </a:t>
            </a:r>
            <a:r>
              <a:rPr lang="en-US" dirty="0" err="1"/>
              <a:t>sysdba</a:t>
            </a:r>
            <a:endParaRPr lang="en-US" dirty="0"/>
          </a:p>
          <a:p>
            <a:endParaRPr lang="en-US" dirty="0"/>
          </a:p>
          <a:p>
            <a:r>
              <a:rPr lang="en-US" dirty="0"/>
              <a:t>From here -- still as the SYS user -- create a guest account that has “create session, create table, create sequence, create trigger” on it.</a:t>
            </a:r>
          </a:p>
          <a:p>
            <a:r>
              <a:rPr lang="en-US" dirty="0"/>
              <a:t>     create user </a:t>
            </a:r>
            <a:r>
              <a:rPr lang="en-US" dirty="0" err="1"/>
              <a:t>demouser</a:t>
            </a:r>
            <a:r>
              <a:rPr lang="en-US" dirty="0"/>
              <a:t> identified by </a:t>
            </a:r>
            <a:r>
              <a:rPr lang="en-US" dirty="0" err="1"/>
              <a:t>myPassword</a:t>
            </a:r>
            <a:r>
              <a:rPr lang="en-US" dirty="0"/>
              <a:t> default tablespace users quota unlimited on users;</a:t>
            </a:r>
          </a:p>
          <a:p>
            <a:r>
              <a:rPr lang="en-US" dirty="0"/>
              <a:t>     grant create session, create table, create sequence, create trigger to </a:t>
            </a:r>
            <a:r>
              <a:rPr lang="en-US" dirty="0" err="1"/>
              <a:t>demouser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can then use freeware tools such as </a:t>
            </a:r>
            <a:r>
              <a:rPr lang="en-US" dirty="0" err="1"/>
              <a:t>TOra</a:t>
            </a:r>
            <a:r>
              <a:rPr lang="en-US" dirty="0"/>
              <a:t> or Oracle SQL Developer to connect as that guest user to the XEPDB1 database to run this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28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1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5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67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04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86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21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08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2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753A-E3DF-D113-107E-2253D0CC6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DFCB6-71EE-2925-8C00-494F9A1A3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403D5-2BA4-281A-1181-41A5F4CF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40EF-8E16-9A7A-331B-5CC403B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ADC46-E43D-3565-404F-1C300C3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6729-0DA4-7A91-02B2-0E0900D7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58F4A-4C96-34BD-D2EA-87A286776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C7E5C-6B44-95A4-9FB6-0A1AB294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CB06-1902-9CC4-DB2D-E6BDE018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6AE5-7E5E-6A6F-72C2-BEA4CF5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7EE57-C87B-8F12-08CB-A4BD569B8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6CAE-831D-499F-31D0-7278C2D1B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EF168-0037-4588-9D56-0C5613D5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CF4E2-48BD-14DC-78C0-C0BCF502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37F64-FC63-A971-4A45-E59BBB0E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C0C2-74B6-34BD-1AF8-873E82C9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A790-354D-25A4-1207-686713283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D49F-03B5-DC9A-5EB9-8852D472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437C-5BCE-1A44-0A55-4BB39D44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2537-D1B7-F981-D1C4-26C9EBCC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4E38-3D3B-AC3A-522E-3E6279A3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7CC59-0F62-8737-070E-3F7337650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E316-876E-70F5-C4A2-7C981D41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8DFD8-BFB7-6F3E-D145-7BCE22B5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BD72A-3D29-E62C-1704-C507D1C1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3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0EA4-D817-4FB6-623F-95DF6BA6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AAD-4265-F373-6767-3F84C8FB9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82C45-611C-3F7F-B95C-62B4C5799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D42A4-DFFF-4BFA-AB29-1AEF4761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2C8FE-21F8-6618-D9B8-4385EB4F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5558D-A555-619F-BDBB-89B02BEE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8D52-2772-4ECE-AA7C-0E79C655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1FD2E-4ED9-379B-13FB-399443B70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73F70-FCD7-AC98-B529-EE0A1A653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4A138-5B91-738E-9290-CF36A6319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32356-07BD-905F-6C5E-83E7B56A1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C31F0-A17D-F4E0-74B7-7DAB02EB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CA1E3-951E-66EE-2979-77C37946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7E8D-5B98-7C04-4EC7-2A6634EF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9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BDED-E0C6-4206-D9E3-6CCC79AB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19234-0980-0353-12AA-211FCE9F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65104-1009-44C6-3D8C-1B3190F7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4B41B-8E2A-D85B-7655-44C9B464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3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E733B-B1B8-CDA0-C45F-FF95D036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C0640-AB7D-D020-DC82-39F093DE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637BF-C631-48FF-604D-65F2A96D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7F69-85E6-9A57-78EC-CDF56847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A502-6061-964D-7670-0DE35E6A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4EAF3-C838-4910-0BA4-6E7F19E7D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EAF64-E9D3-513A-ABD8-D873DA52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DF29D-DDA8-F2F5-5257-A11EA126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F0063-7D5C-D0C6-4CE5-E2E5B871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9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01F5-F168-E9F5-CCCA-DFAB4C9E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8A8A86-061C-2100-2F16-E41B4952B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C2F05-94A8-3867-E69A-FBA4931DB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48DC7-E255-B95B-AFE1-F2C10BAF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9CD03-A8C3-2660-E1B4-F21D57C9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991A6-CC57-740E-1D7F-75C9A464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1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0A634-BD21-4DF6-381F-11BD00A1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A83E9-A0D8-F914-16B5-B6F2DF04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7D800-5817-325B-C5A6-21EC1EBBA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3A28C-D62F-4439-8BFC-9924939B4D00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F8152-504A-FE2C-1829-039E55492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AE3F-4DBB-2792-F95C-B97FFDD4D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6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9758F-329B-CAE5-5842-2A67AD311381}"/>
              </a:ext>
            </a:extLst>
          </p:cNvPr>
          <p:cNvSpPr txBox="1"/>
          <p:nvPr/>
        </p:nvSpPr>
        <p:spPr>
          <a:xfrm>
            <a:off x="2109917" y="2709567"/>
            <a:ext cx="60980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@_value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@_value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'[]'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'yes'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'no'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754659" y="1932542"/>
            <a:ext cx="6098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By themselves do nothing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471BF6-AD32-855E-AC9A-6417346B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917" y="4694503"/>
            <a:ext cx="2370257" cy="100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92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709350" y="1528627"/>
            <a:ext cx="8773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 an array of allowable characters </a:t>
            </a:r>
            <a:r>
              <a:rPr lang="en-US" sz="2000" dirty="0">
                <a:highlight>
                  <a:srgbClr val="FFFF00"/>
                </a:highlight>
              </a:rPr>
              <a:t>in one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scadia Code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 and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000" dirty="0"/>
              <a:t> lose their special wildcard ability inside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NULL/blank are not acceptable entries for this 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85FF2-2D0D-EFD6-22B1-76BB3C828782}"/>
              </a:ext>
            </a:extLst>
          </p:cNvPr>
          <p:cNvSpPr txBox="1"/>
          <p:nvPr/>
        </p:nvSpPr>
        <p:spPr>
          <a:xfrm>
            <a:off x="1032367" y="2736965"/>
            <a:ext cx="4192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A6630A-0B19-8424-FC98-0C62639FFF6F}"/>
              </a:ext>
            </a:extLst>
          </p:cNvPr>
          <p:cNvGrpSpPr/>
          <p:nvPr/>
        </p:nvGrpSpPr>
        <p:grpSpPr>
          <a:xfrm>
            <a:off x="5795318" y="2716289"/>
            <a:ext cx="5585255" cy="3211169"/>
            <a:chOff x="5795318" y="2716289"/>
            <a:chExt cx="5585255" cy="321116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4E935D-4B7F-1A9C-62CF-502134C1C3E0}"/>
                </a:ext>
              </a:extLst>
            </p:cNvPr>
            <p:cNvSpPr txBox="1"/>
            <p:nvPr/>
          </p:nvSpPr>
          <p:spPr>
            <a:xfrm>
              <a:off x="5795318" y="2716289"/>
              <a:ext cx="55852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WHERE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ArbitraryID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LIKE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'%[2%]9[86][90]'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48B1541-63E8-AA46-E5DA-5C5FAE8C1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3995" y="3317608"/>
              <a:ext cx="2247900" cy="260985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97BD2B1-4EDD-59CA-AB9F-43B1672F1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194" y="3317608"/>
            <a:ext cx="2247900" cy="173355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329701A-8F82-991B-CE9C-43CEA3C0A934}"/>
              </a:ext>
            </a:extLst>
          </p:cNvPr>
          <p:cNvGrpSpPr/>
          <p:nvPr/>
        </p:nvGrpSpPr>
        <p:grpSpPr>
          <a:xfrm>
            <a:off x="1032367" y="5298047"/>
            <a:ext cx="3413554" cy="1103860"/>
            <a:chOff x="1032367" y="5298047"/>
            <a:chExt cx="3413554" cy="11038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C5010C-FD47-F0C7-7144-27302E51A58A}"/>
                </a:ext>
              </a:extLst>
            </p:cNvPr>
            <p:cNvSpPr txBox="1"/>
            <p:nvPr/>
          </p:nvSpPr>
          <p:spPr>
            <a:xfrm>
              <a:off x="1032367" y="5298047"/>
              <a:ext cx="3413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WHERE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[value] </a:t>
              </a:r>
              <a:r>
                <a:rPr lang="en-US" sz="1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'[%]'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C7922B6-2AE2-CBC7-56CA-67EE6E228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5194" y="5773257"/>
              <a:ext cx="2238375" cy="628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75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816442" y="1726290"/>
            <a:ext cx="8773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functions other than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UPPER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and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are case-sensitive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you need to follow/enforce something other than the current collation?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32367" y="2736965"/>
            <a:ext cx="4192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089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E3141-A63E-884B-2AD4-9DD5BDE0E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462" y="1562100"/>
            <a:ext cx="5648325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53F0D2-EDE0-117B-D759-20EFC0A40B80}"/>
              </a:ext>
            </a:extLst>
          </p:cNvPr>
          <p:cNvSpPr txBox="1"/>
          <p:nvPr/>
        </p:nvSpPr>
        <p:spPr>
          <a:xfrm>
            <a:off x="907614" y="3105835"/>
            <a:ext cx="405843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SERVERPROPERTY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5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3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C1E75-96EE-AE71-EB80-364BD32CD2B1}"/>
              </a:ext>
            </a:extLst>
          </p:cNvPr>
          <p:cNvSpPr txBox="1"/>
          <p:nvPr/>
        </p:nvSpPr>
        <p:spPr>
          <a:xfrm>
            <a:off x="977029" y="3448308"/>
            <a:ext cx="754913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'Case-insensitive database'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ELSE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'Case-sensitive database'</a:t>
            </a:r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4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sys.databases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US" sz="2400" dirty="0">
              <a:solidFill>
                <a:schemeClr val="accent6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DATABASEPROPERTYEX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'collation'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301E4-7435-5DB7-B34C-9A5230A2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218" y="1841326"/>
            <a:ext cx="5956582" cy="285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365DF-CA11-3A1D-7F7A-AD180571F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332" y="2164491"/>
            <a:ext cx="4800600" cy="2657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Column – Database default or explicit?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3BBBC-860B-7462-E006-437B6656733C}"/>
              </a:ext>
            </a:extLst>
          </p:cNvPr>
          <p:cNvSpPr txBox="1"/>
          <p:nvPr/>
        </p:nvSpPr>
        <p:spPr>
          <a:xfrm>
            <a:off x="1100597" y="4513927"/>
            <a:ext cx="677065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DATA_TYPE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COLLATION_NAME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 err="1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COLLATION_NAME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DATABASEPROPERTYEX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'*'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Not_As_DB_Collation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INFORMATION_SCHEMA.COLUMNS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  <a:endParaRPr lang="en-US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3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Column – Database default or explicit?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8AFCA-8F9E-FDA2-5AA6-6252AEAA4D13}"/>
              </a:ext>
            </a:extLst>
          </p:cNvPr>
          <p:cNvSpPr txBox="1"/>
          <p:nvPr/>
        </p:nvSpPr>
        <p:spPr>
          <a:xfrm>
            <a:off x="2133598" y="4225969"/>
            <a:ext cx="3617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Query-level – temporarily treat it differently for calculation purposes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31693-F528-5FD2-0B05-D3A2F61A521D}"/>
              </a:ext>
            </a:extLst>
          </p:cNvPr>
          <p:cNvSpPr txBox="1"/>
          <p:nvPr/>
        </p:nvSpPr>
        <p:spPr>
          <a:xfrm>
            <a:off x="6112703" y="4075331"/>
            <a:ext cx="49133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accent2">
                    <a:lumMod val="50000"/>
                  </a:schemeClr>
                </a:solidFill>
                <a:effectLst/>
                <a:latin typeface="-apple-system"/>
              </a:rPr>
              <a:t>Cannot resolve the collation conflict between "SQL_Latin1_General_CP1_CI_AS" and "Latin1_General_CI_AS" in the equal to operation.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825F3-9331-6164-FD25-0B6153355097}"/>
              </a:ext>
            </a:extLst>
          </p:cNvPr>
          <p:cNvSpPr txBox="1"/>
          <p:nvPr/>
        </p:nvSpPr>
        <p:spPr>
          <a:xfrm>
            <a:off x="6096000" y="2625056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C6CB-BA0C-C066-3766-66035BDA4E15}"/>
              </a:ext>
            </a:extLst>
          </p:cNvPr>
          <p:cNvSpPr txBox="1"/>
          <p:nvPr/>
        </p:nvSpPr>
        <p:spPr>
          <a:xfrm>
            <a:off x="6041720" y="1905506"/>
            <a:ext cx="5366359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COLLATE</a:t>
            </a:r>
          </a:p>
          <a:p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SQL_Latin1_General_CP1_CI_AS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82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816442" y="1726290"/>
            <a:ext cx="8773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functions other than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and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are case-sensitive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you need to follow/enforce something other than the current collation?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A7BA3-5B89-DCD6-B4A3-2FEBB537EB1F}"/>
              </a:ext>
            </a:extLst>
          </p:cNvPr>
          <p:cNvSpPr txBox="1"/>
          <p:nvPr/>
        </p:nvSpPr>
        <p:spPr>
          <a:xfrm>
            <a:off x="997807" y="3573835"/>
            <a:ext cx="95054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Forcing case-sensitivity on an case-insensitive column:</a:t>
            </a:r>
          </a:p>
          <a:p>
            <a:endParaRPr lang="en-US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Latin1_General_CS_AS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Forcing case-insensitivity on an </a:t>
            </a:r>
            <a:r>
              <a:rPr lang="en-US"/>
              <a:t>case-sensitive column:</a:t>
            </a:r>
            <a:endParaRPr lang="en-US" dirty="0"/>
          </a:p>
          <a:p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Latin1_General_CI_AS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'[mM][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aAeEiIoOuU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dD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1A6D9-4013-D159-2206-C84DFE72182D}"/>
              </a:ext>
            </a:extLst>
          </p:cNvPr>
          <p:cNvSpPr txBox="1"/>
          <p:nvPr/>
        </p:nvSpPr>
        <p:spPr>
          <a:xfrm>
            <a:off x="1032367" y="2736965"/>
            <a:ext cx="4192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83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BBD6C-B22B-05EA-3CDE-F924F3770359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</a:t>
            </a:r>
            <a:r>
              <a:rPr lang="en-US" sz="2000" b="1" dirty="0"/>
              <a:t>immediate</a:t>
            </a:r>
            <a:r>
              <a:rPr lang="en-US" sz="2000" dirty="0"/>
              <a:t>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contiguous. Lower value must be on the left.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63BA2-0115-DE75-06B9-AE948687B303}"/>
              </a:ext>
            </a:extLst>
          </p:cNvPr>
          <p:cNvSpPr txBox="1"/>
          <p:nvPr/>
        </p:nvSpPr>
        <p:spPr>
          <a:xfrm>
            <a:off x="1037961" y="2852474"/>
            <a:ext cx="517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'[1-2][5-7]'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DE86C1-3A55-81AA-C150-9805A8F1F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053" y="3523708"/>
            <a:ext cx="2212503" cy="2040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E22134-EA7E-B29E-A0BC-D46FB8837E40}"/>
              </a:ext>
            </a:extLst>
          </p:cNvPr>
          <p:cNvSpPr txBox="1"/>
          <p:nvPr/>
        </p:nvSpPr>
        <p:spPr>
          <a:xfrm>
            <a:off x="6484209" y="2852474"/>
            <a:ext cx="517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-46]8'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AB79AF-ABB1-B016-C657-DCDD8B9D003B}"/>
              </a:ext>
            </a:extLst>
          </p:cNvPr>
          <p:cNvSpPr txBox="1"/>
          <p:nvPr/>
        </p:nvSpPr>
        <p:spPr>
          <a:xfrm>
            <a:off x="4788563" y="3336559"/>
            <a:ext cx="1117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1          5</a:t>
            </a:r>
          </a:p>
          <a:p>
            <a:r>
              <a:rPr lang="en-US" dirty="0"/>
              <a:t>2          6</a:t>
            </a:r>
          </a:p>
          <a:p>
            <a:r>
              <a:rPr lang="en-US" dirty="0"/>
              <a:t>            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63C33B-5EEA-CDA5-94F6-62FAE9F2A10B}"/>
              </a:ext>
            </a:extLst>
          </p:cNvPr>
          <p:cNvSpPr txBox="1"/>
          <p:nvPr/>
        </p:nvSpPr>
        <p:spPr>
          <a:xfrm>
            <a:off x="10242019" y="3336558"/>
            <a:ext cx="977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3         8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651B01-1BDF-5B5B-F1A4-51865B445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224" y="3523708"/>
            <a:ext cx="2212503" cy="172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70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D7D455A-0E9B-463B-C7FE-EAFE063214DB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immediate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contiguous. Lower value must be on the left.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63BA2-0115-DE75-06B9-AE948687B303}"/>
              </a:ext>
            </a:extLst>
          </p:cNvPr>
          <p:cNvSpPr txBox="1"/>
          <p:nvPr/>
        </p:nvSpPr>
        <p:spPr>
          <a:xfrm>
            <a:off x="1037962" y="2852474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'[a-f]'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22134-EA7E-B29E-A0BC-D46FB8837E40}"/>
              </a:ext>
            </a:extLst>
          </p:cNvPr>
          <p:cNvSpPr txBox="1"/>
          <p:nvPr/>
        </p:nvSpPr>
        <p:spPr>
          <a:xfrm>
            <a:off x="4667758" y="2852474"/>
            <a:ext cx="3438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'[a-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em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132F8-6AFB-1963-9A3A-840060696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97" y="3511352"/>
            <a:ext cx="2419099" cy="2204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871EBB-4232-8BE8-A092-C4673D6E3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678" y="3540212"/>
            <a:ext cx="2419099" cy="21316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91B74F-6E8A-9970-EA3A-0CBFD1E37877}"/>
              </a:ext>
            </a:extLst>
          </p:cNvPr>
          <p:cNvSpPr txBox="1"/>
          <p:nvPr/>
        </p:nvSpPr>
        <p:spPr>
          <a:xfrm>
            <a:off x="8332589" y="2856590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'[f-a]'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9DABEE-F738-55E7-0203-6DC8DA97D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348" y="3552570"/>
            <a:ext cx="2357755" cy="7475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01F240-3E32-6024-2536-AA9F763CE3C1}"/>
              </a:ext>
            </a:extLst>
          </p:cNvPr>
          <p:cNvSpPr txBox="1"/>
          <p:nvPr/>
        </p:nvSpPr>
        <p:spPr>
          <a:xfrm>
            <a:off x="8332589" y="4613651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'[-f]'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478852-0F01-6FBD-61AC-7407C187A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4347" y="5099221"/>
            <a:ext cx="2357755" cy="93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53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ve Instructor-Led SQL Querying Advanced Training - Hands-on Course">
            <a:extLst>
              <a:ext uri="{FF2B5EF4-FFF2-40B4-BE49-F238E27FC236}">
                <a16:creationId xmlns:a16="http://schemas.microsoft.com/office/drawing/2014/main" id="{DFE403ED-A277-0B1F-929B-84674C9F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4AD19-263C-C364-3CA4-77843A07E6F1}"/>
              </a:ext>
            </a:extLst>
          </p:cNvPr>
          <p:cNvSpPr txBox="1"/>
          <p:nvPr/>
        </p:nvSpPr>
        <p:spPr>
          <a:xfrm>
            <a:off x="3590460" y="1637340"/>
            <a:ext cx="5011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800" b="1" dirty="0"/>
              <a:t>, to the max!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4061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09A2A-5690-641B-B13C-0FE6140BD9DE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DE6EE-7409-F6C4-C5D0-B7BBB2A6D51A}"/>
              </a:ext>
            </a:extLst>
          </p:cNvPr>
          <p:cNvSpPr txBox="1"/>
          <p:nvPr/>
        </p:nvSpPr>
        <p:spPr>
          <a:xfrm>
            <a:off x="1109019" y="3059668"/>
            <a:ext cx="4538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'[^4]'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C9A0BB-E943-79E9-50D3-79CDC0EEF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442" y="3629151"/>
            <a:ext cx="2276476" cy="2638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101F84-DD05-346C-CE22-7A4D61D55237}"/>
              </a:ext>
            </a:extLst>
          </p:cNvPr>
          <p:cNvSpPr txBox="1"/>
          <p:nvPr/>
        </p:nvSpPr>
        <p:spPr>
          <a:xfrm>
            <a:off x="6096000" y="3054860"/>
            <a:ext cx="4785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'[4]'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CBF5B5-EDA9-ABE6-B717-418CFD8EF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0" y="3428619"/>
            <a:ext cx="1838563" cy="27305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56F969-A6E1-5D5E-98E6-4005A5D93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1643" y="4698888"/>
            <a:ext cx="1688539" cy="49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41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09A2A-5690-641B-B13C-0FE6140BD9DE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DE6EE-7409-F6C4-C5D0-B7BBB2A6D51A}"/>
              </a:ext>
            </a:extLst>
          </p:cNvPr>
          <p:cNvSpPr txBox="1"/>
          <p:nvPr/>
        </p:nvSpPr>
        <p:spPr>
          <a:xfrm>
            <a:off x="1109019" y="3059668"/>
            <a:ext cx="4871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'2[^467]'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4272D-D88B-9BAB-9A0C-22397C8B22F4}"/>
              </a:ext>
            </a:extLst>
          </p:cNvPr>
          <p:cNvSpPr txBox="1"/>
          <p:nvPr/>
        </p:nvSpPr>
        <p:spPr>
          <a:xfrm>
            <a:off x="6532607" y="3059668"/>
            <a:ext cx="4291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'a[^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a-v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C8C7CF-5FB6-C298-D96B-ADB88CC49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340" y="3717204"/>
            <a:ext cx="2343914" cy="15344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1845AC-A20C-7F2C-5079-878F170B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49" y="3612616"/>
            <a:ext cx="2485619" cy="254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5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E99E-8E53-C95A-DD85-0F2AB82B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208"/>
            <a:ext cx="10515600" cy="6234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 </a:t>
            </a:r>
            <a:r>
              <a:rPr lang="en-US" sz="4400" i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F1565-CD25-2E9F-D46E-6B8770C81D9F}"/>
              </a:ext>
            </a:extLst>
          </p:cNvPr>
          <p:cNvSpPr txBox="1"/>
          <p:nvPr/>
        </p:nvSpPr>
        <p:spPr>
          <a:xfrm>
            <a:off x="898437" y="2787134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'%\%%'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'\'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2C913A-1AA1-AF3A-BF56-7612EF696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929" y="3701535"/>
            <a:ext cx="2561966" cy="7356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75BB86-AFD6-54DE-46A4-4CA0AB12E482}"/>
              </a:ext>
            </a:extLst>
          </p:cNvPr>
          <p:cNvSpPr txBox="1"/>
          <p:nvPr/>
        </p:nvSpPr>
        <p:spPr>
          <a:xfrm>
            <a:off x="6521277" y="2787134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'%!_%'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'!'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AC5D3A-FF31-8B86-7A2A-797DB4170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107" y="3701535"/>
            <a:ext cx="2456203" cy="73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5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C23066-7333-B294-B79B-D8C29EDB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FF"/>
                </a:solidFill>
                <a:latin typeface="Consolas" panose="020B0609020204030204" pitchFamily="49" charset="0"/>
              </a:rPr>
              <a:t>PATINDEX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4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like_pattern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stringable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4000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B5967-F69F-D300-32CF-D209691F2C75}"/>
              </a:ext>
            </a:extLst>
          </p:cNvPr>
          <p:cNvSpPr txBox="1"/>
          <p:nvPr/>
        </p:nvSpPr>
        <p:spPr>
          <a:xfrm>
            <a:off x="1029903" y="2830090"/>
            <a:ext cx="5736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4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ArbitraryID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[value]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[value]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First_Position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NEWID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12397-0B02-23BC-F488-C5652F72A2FD}"/>
              </a:ext>
            </a:extLst>
          </p:cNvPr>
          <p:cNvSpPr txBox="1"/>
          <p:nvPr/>
        </p:nvSpPr>
        <p:spPr>
          <a:xfrm>
            <a:off x="838200" y="1505330"/>
            <a:ext cx="957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Returns the </a:t>
            </a:r>
            <a:r>
              <a:rPr lang="en-US" b="1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starting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position of the first occurrence of a pattern in a specified expression, or zero if the pattern is not found, on all valid text and character data types.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6BD86-56DF-7958-FE17-6F3D5B162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955" y="2830632"/>
            <a:ext cx="3866755" cy="1569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57D48-07E2-221F-8C03-456A820032E9}"/>
              </a:ext>
            </a:extLst>
          </p:cNvPr>
          <p:cNvSpPr txBox="1"/>
          <p:nvPr/>
        </p:nvSpPr>
        <p:spPr>
          <a:xfrm>
            <a:off x="1029903" y="4923643"/>
            <a:ext cx="70456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--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Find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the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last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position"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using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REVERSE()</a:t>
            </a:r>
          </a:p>
          <a:p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@_value </a:t>
            </a:r>
            <a:r>
              <a:rPr lang="es-E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s-E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abcdefabcg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LEN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%'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Last_Position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7F5609-214E-24B9-EF4A-49138AA8D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187" y="5233258"/>
            <a:ext cx="1978394" cy="61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92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856D9-6501-77AF-6C04-04EA4757C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4688"/>
            <a:ext cx="10515600" cy="768631"/>
          </a:xfrm>
        </p:spPr>
        <p:txBody>
          <a:bodyPr/>
          <a:lstStyle/>
          <a:p>
            <a:r>
              <a:rPr lang="en-US" dirty="0"/>
              <a:t>On the horizon, true </a:t>
            </a:r>
            <a:r>
              <a:rPr lang="en-US" dirty="0" err="1"/>
              <a:t>RegEx</a:t>
            </a:r>
            <a:r>
              <a:rPr lang="en-US" dirty="0"/>
              <a:t>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AA89A1-3D33-A5AA-8864-6FE488EA9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98293"/>
              </p:ext>
            </p:extLst>
          </p:nvPr>
        </p:nvGraphicFramePr>
        <p:xfrm>
          <a:off x="951469" y="2098460"/>
          <a:ext cx="9959546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3267">
                  <a:extLst>
                    <a:ext uri="{9D8B030D-6E8A-4147-A177-3AD203B41FA5}">
                      <a16:colId xmlns:a16="http://schemas.microsoft.com/office/drawing/2014/main" val="390366559"/>
                    </a:ext>
                  </a:extLst>
                </a:gridCol>
                <a:gridCol w="7006279">
                  <a:extLst>
                    <a:ext uri="{9D8B030D-6E8A-4147-A177-3AD203B41FA5}">
                      <a16:colId xmlns:a16="http://schemas.microsoft.com/office/drawing/2014/main" val="401943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16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REGEXP_LIKE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TRUE if a string matches a regular expression pattern, or FALSE otherwise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293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REGEXP_COUNT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800" b="0" i="0" dirty="0">
                        <a:solidFill>
                          <a:srgbClr val="333333"/>
                        </a:solidFill>
                        <a:effectLst/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the number of times a regular expression pattern matches in a string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4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REGEXP_INSTR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800" b="0" i="0" dirty="0">
                        <a:solidFill>
                          <a:srgbClr val="333333"/>
                        </a:solidFill>
                        <a:effectLst/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the starting or ending position, based on the specified option, of the given occurrence of a regular expression pattern in a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95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REGEXP_REPLACE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800" b="0" i="0" dirty="0">
                        <a:solidFill>
                          <a:srgbClr val="333333"/>
                        </a:solidFill>
                        <a:effectLst/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a substring that matches a regular expression pattern from a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906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REGEXP_SUBSTR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800" b="0" i="0" dirty="0">
                        <a:solidFill>
                          <a:srgbClr val="333333"/>
                        </a:solidFill>
                        <a:effectLst/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a modified string replaced by a ‘replacement string’, where occurrence of the regular expression pattern found.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4391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5D69FA-642E-B6A4-D00B-7197D37F741C}"/>
              </a:ext>
            </a:extLst>
          </p:cNvPr>
          <p:cNvSpPr txBox="1"/>
          <p:nvPr/>
        </p:nvSpPr>
        <p:spPr>
          <a:xfrm>
            <a:off x="951469" y="1415758"/>
            <a:ext cx="10194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https://devblogs.microsoft.com/azure-sql/introducing-regular-expression-regex-support-in-azure-sql-db/</a:t>
            </a:r>
          </a:p>
        </p:txBody>
      </p:sp>
    </p:spTree>
    <p:extLst>
      <p:ext uri="{BB962C8B-B14F-4D97-AF65-F5344CB8AC3E}">
        <p14:creationId xmlns:p14="http://schemas.microsoft.com/office/powerpoint/2010/main" val="2448217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570B-690F-E3B1-886C-96BA3A41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C15A-8E84-66A1-B3BA-F6451DA4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what I have in the </a:t>
            </a:r>
            <a:r>
              <a:rPr lang="en-US" sz="2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/>
              <a:t> statement good enough?</a:t>
            </a:r>
          </a:p>
          <a:p>
            <a:r>
              <a:rPr lang="en-US" dirty="0"/>
              <a:t>Do I understand </a:t>
            </a:r>
            <a:r>
              <a:rPr lang="en-US" dirty="0" err="1"/>
              <a:t>RegEx</a:t>
            </a:r>
            <a:r>
              <a:rPr lang="en-US" dirty="0"/>
              <a:t> well enough to write in it?</a:t>
            </a:r>
          </a:p>
          <a:p>
            <a:r>
              <a:rPr lang="en-US" dirty="0"/>
              <a:t>Do I understand all the business rules well enough to write it in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r>
              <a:rPr lang="en-US" dirty="0"/>
              <a:t>Could someone else maintain </a:t>
            </a:r>
            <a:r>
              <a:rPr lang="en-US" dirty="0" err="1"/>
              <a:t>RegEx</a:t>
            </a:r>
            <a:r>
              <a:rPr lang="en-US" dirty="0"/>
              <a:t>? Can I maintain someone else’s?</a:t>
            </a:r>
          </a:p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Internet? Does the Internet agree on a pattern?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93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51047-49EC-381A-7A56-25A92F7F8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26" y="3429002"/>
            <a:ext cx="5189373" cy="3220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E7583-3F35-5914-E469-2F1802BB8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748" y="216870"/>
            <a:ext cx="4615063" cy="29423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193D2-A19A-3792-821E-833187CEE597}"/>
              </a:ext>
            </a:extLst>
          </p:cNvPr>
          <p:cNvSpPr txBox="1"/>
          <p:nvPr/>
        </p:nvSpPr>
        <p:spPr>
          <a:xfrm>
            <a:off x="548640" y="363974"/>
            <a:ext cx="36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Email </a:t>
            </a:r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'%@%.%'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686A0A-E766-9F3C-89FB-F36F85448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88603">
            <a:off x="2834664" y="3640919"/>
            <a:ext cx="734142" cy="684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FCDDBA-2AF9-5963-EFD9-12D2912A813F}"/>
              </a:ext>
            </a:extLst>
          </p:cNvPr>
          <p:cNvSpPr txBox="1"/>
          <p:nvPr/>
        </p:nvSpPr>
        <p:spPr>
          <a:xfrm>
            <a:off x="3767612" y="3659919"/>
            <a:ext cx="8263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</a:p>
          <a:p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'^[A-Za-z0-9._%+-]+@[A-Za-z0-9.-]+\.[A-Za-z]{2,}$'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5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F0B5-8982-7B68-2223-209E0705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281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</a:rPr>
              <a:t>Mail::RFC822::Address: </a:t>
            </a:r>
            <a:r>
              <a:rPr lang="en-US" sz="3200" b="1" i="0" dirty="0" err="1">
                <a:solidFill>
                  <a:srgbClr val="000000"/>
                </a:solidFill>
                <a:effectLst/>
              </a:rPr>
              <a:t>RegExp</a:t>
            </a:r>
            <a:r>
              <a:rPr lang="en-US" sz="3200" b="1" i="0" dirty="0">
                <a:solidFill>
                  <a:srgbClr val="000000"/>
                </a:solidFill>
                <a:effectLst/>
              </a:rPr>
              <a:t>-based address validation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9FD78-1198-C93A-71E8-D637B93A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374"/>
            <a:ext cx="10515600" cy="519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50" kern="100" dirty="0"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\t])*)|(?:[^()&lt;&gt;@,;:\\".\[\] \000-\031]+(?:(?:(?:\r\n)?[ \t])+|\Z|(?=[\["()&lt;&gt;@,;:\\".\[\]]))|"(?:[^\"\r\\]|\\.|(?:(?:\r\n)?[ \t]))*"(?:(?:\r\n)?[ \t])*)*:(?:(?:\r\n)?[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\t])*)(?:,\s*(?:(?:[^()&lt;&gt;@,;:\\".\[\]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\t])*))*)?;\s*)</a:t>
            </a:r>
          </a:p>
          <a:p>
            <a:pPr marL="0" indent="0">
              <a:buNone/>
            </a:pPr>
            <a:endParaRPr lang="en-US" sz="85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74E2E-AFA9-D774-DE03-6C33D1292229}"/>
              </a:ext>
            </a:extLst>
          </p:cNvPr>
          <p:cNvSpPr txBox="1"/>
          <p:nvPr/>
        </p:nvSpPr>
        <p:spPr>
          <a:xfrm>
            <a:off x="6379143" y="6311900"/>
            <a:ext cx="546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https://pdw.ex-parrot.com/Mail-RFC822-Address.html</a:t>
            </a:r>
          </a:p>
        </p:txBody>
      </p:sp>
    </p:spTree>
    <p:extLst>
      <p:ext uri="{BB962C8B-B14F-4D97-AF65-F5344CB8AC3E}">
        <p14:creationId xmlns:p14="http://schemas.microsoft.com/office/powerpoint/2010/main" val="3880039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ptos Narrow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doesn’t care about your collation. Default is case-</a:t>
            </a:r>
            <a:r>
              <a:rPr lang="en-US" sz="2400" b="1" dirty="0"/>
              <a:t>sensitive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785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/>
              <a:t> implies beginning, middle, end, and length based on the symbols given to it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347330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A1B93-0098-9841-F47D-32A7BE517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498627"/>
              </p:ext>
            </p:extLst>
          </p:nvPr>
        </p:nvGraphicFramePr>
        <p:xfrm>
          <a:off x="6096000" y="3417113"/>
          <a:ext cx="736600" cy="1876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1855445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mad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44994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med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394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mid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9398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mod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4897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mud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4317527"/>
                  </a:ext>
                </a:extLst>
              </a:tr>
            </a:tbl>
          </a:graphicData>
        </a:graphic>
      </p:graphicFrame>
      <p:pic>
        <p:nvPicPr>
          <p:cNvPr id="4" name="Picture 4" descr="Dictionary Icon | Yosemite Flat Iconset | dtafalonso">
            <a:extLst>
              <a:ext uri="{FF2B5EF4-FFF2-40B4-BE49-F238E27FC236}">
                <a16:creationId xmlns:a16="http://schemas.microsoft.com/office/drawing/2014/main" id="{51E6D954-6599-0727-0F1B-764AADEBD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441" y="2913748"/>
            <a:ext cx="2802857" cy="280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448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74B8B0-A303-1D1D-3E99-08F362298D87}"/>
              </a:ext>
            </a:extLst>
          </p:cNvPr>
          <p:cNvSpPr txBox="1"/>
          <p:nvPr/>
        </p:nvSpPr>
        <p:spPr>
          <a:xfrm>
            <a:off x="6839503" y="1903921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95F8E7-F4ED-2BD1-D94C-38120D18DDD4}"/>
              </a:ext>
            </a:extLst>
          </p:cNvPr>
          <p:cNvSpPr txBox="1"/>
          <p:nvPr/>
        </p:nvSpPr>
        <p:spPr>
          <a:xfrm>
            <a:off x="6839503" y="3376414"/>
            <a:ext cx="44824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dirty="0"/>
              <a:t> is usually the longer string</a:t>
            </a:r>
          </a:p>
          <a:p>
            <a:endParaRPr lang="en-US" dirty="0"/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  <a:r>
              <a:rPr lang="en-US" dirty="0"/>
              <a:t> is usually the shorter string with one/more % symbols as wildcards</a:t>
            </a:r>
          </a:p>
          <a:p>
            <a:endParaRPr lang="en-US" dirty="0"/>
          </a:p>
          <a:p>
            <a:r>
              <a:rPr lang="en-US" dirty="0"/>
              <a:t>Returns </a:t>
            </a:r>
            <a:r>
              <a:rPr lang="en-US" dirty="0" err="1"/>
              <a:t>boolean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1973C-F73D-D1BF-C7CE-A57C9BA4A3A9}"/>
              </a:ext>
            </a:extLst>
          </p:cNvPr>
          <p:cNvSpPr txBox="1"/>
          <p:nvPr/>
        </p:nvSpPr>
        <p:spPr>
          <a:xfrm>
            <a:off x="1125495" y="1903921"/>
            <a:ext cx="4482465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@_venue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'SQL Saturday 20XX'</a:t>
            </a:r>
            <a:endParaRPr lang="en-US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@_venue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sql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PRINT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'@_venue LIKE "%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sql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%"'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BA725D-843C-BCAC-BED1-534BAAD10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95" y="3390548"/>
            <a:ext cx="3557716" cy="6727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DD1500-1F2C-AB9A-9E2B-DFA74A4EB9AB}"/>
              </a:ext>
            </a:extLst>
          </p:cNvPr>
          <p:cNvSpPr txBox="1"/>
          <p:nvPr/>
        </p:nvSpPr>
        <p:spPr>
          <a:xfrm>
            <a:off x="1125495" y="4527860"/>
            <a:ext cx="46327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master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sys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configurations</a:t>
            </a:r>
            <a:endParaRPr lang="en-US" sz="18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clr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347E16-249D-92DD-8510-5A3A0B38E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943" y="5451190"/>
            <a:ext cx="5349985" cy="8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2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anywhere in the string to match. You have to apply additional directives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4" descr="Dictionary Icon | Yosemite Flat Iconset | dtafalonso">
            <a:extLst>
              <a:ext uri="{FF2B5EF4-FFF2-40B4-BE49-F238E27FC236}">
                <a16:creationId xmlns:a16="http://schemas.microsoft.com/office/drawing/2014/main" id="{AC47E64F-97DC-B4BB-487B-3C1A30ECE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441" y="2913748"/>
            <a:ext cx="2802857" cy="280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B3B340-1702-E8C4-5B46-C5C194179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073224"/>
              </p:ext>
            </p:extLst>
          </p:nvPr>
        </p:nvGraphicFramePr>
        <p:xfrm>
          <a:off x="7334451" y="3531235"/>
          <a:ext cx="3624846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605">
                  <a:extLst>
                    <a:ext uri="{9D8B030D-6E8A-4147-A177-3AD203B41FA5}">
                      <a16:colId xmlns:a16="http://schemas.microsoft.com/office/drawing/2014/main" val="1554108035"/>
                    </a:ext>
                  </a:extLst>
                </a:gridCol>
                <a:gridCol w="1284605">
                  <a:extLst>
                    <a:ext uri="{9D8B030D-6E8A-4147-A177-3AD203B41FA5}">
                      <a16:colId xmlns:a16="http://schemas.microsoft.com/office/drawing/2014/main" val="747314378"/>
                    </a:ext>
                  </a:extLst>
                </a:gridCol>
                <a:gridCol w="1055636">
                  <a:extLst>
                    <a:ext uri="{9D8B030D-6E8A-4147-A177-3AD203B41FA5}">
                      <a16:colId xmlns:a16="http://schemas.microsoft.com/office/drawing/2014/main" val="21978457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Clause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86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836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49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136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09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nomad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629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36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12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latin typeface="Aptos Narrow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400" dirty="0"/>
              <a:t> doesn’t care about your collation. Default is case-sensitive.</a:t>
            </a:r>
          </a:p>
          <a:p>
            <a:r>
              <a:rPr lang="en-US" sz="2400" dirty="0"/>
              <a:t>The pattern provided to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/>
              <a:t> implies beginning, middle, end, and length based on the symbols given to it</a:t>
            </a:r>
          </a:p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400" dirty="0"/>
              <a:t> is allowed to appear anywhere in the string to match. You have to apply additional directives to specify beginning and end of string.</a:t>
            </a:r>
          </a:p>
          <a:p>
            <a:r>
              <a:rPr lang="en-US" sz="2400" dirty="0"/>
              <a:t>NO named groups?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REGEXP_REPLACE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cn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name,ou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subgroup,ou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group,dc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accounts,dc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hostname,dc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=com'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'(,?(?&lt;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firstMatch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cn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=|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ou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=)(?&lt;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secondMatch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&gt;.+?),)'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'\\k&lt;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secondMatch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&gt;\\\\'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transformed_output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3514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similarities…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786301"/>
              </p:ext>
            </p:extLst>
          </p:nvPr>
        </p:nvGraphicFramePr>
        <p:xfrm>
          <a:off x="1483361" y="2186375"/>
          <a:ext cx="8127999" cy="1996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0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character not in the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numeric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45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transcribed syntax for characters…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86754"/>
              </p:ext>
            </p:extLst>
          </p:nvPr>
        </p:nvGraphicFramePr>
        <p:xfrm>
          <a:off x="1483361" y="2186375"/>
          <a:ext cx="8127999" cy="3184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characters (except line break)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6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30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characters (except line break)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9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Escaping a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_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ESCAPE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'!'</a:t>
                      </a:r>
                      <a:endParaRPr lang="en-US" sz="1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\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80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0067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transcribed syntax for </a:t>
            </a:r>
            <a:r>
              <a:rPr lang="en-US" dirty="0" err="1"/>
              <a:t>numerics</a:t>
            </a:r>
            <a:r>
              <a:rPr lang="en-US" dirty="0"/>
              <a:t>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995015"/>
              </p:ext>
            </p:extLst>
          </p:nvPr>
        </p:nvGraphicFramePr>
        <p:xfrm>
          <a:off x="1569988" y="1849491"/>
          <a:ext cx="8127999" cy="476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9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76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7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\d{0,}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18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5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346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03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63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0845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complex for LIKE…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886302"/>
              </p:ext>
            </p:extLst>
          </p:nvPr>
        </p:nvGraphicFramePr>
        <p:xfrm>
          <a:off x="1483361" y="2186375"/>
          <a:ext cx="8127999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At least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Between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and </a:t>
                      </a:r>
                      <a:r>
                        <a:rPr lang="en-US" sz="2000" i="1" dirty="0"/>
                        <a:t>m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phrase, repeated n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12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Either zero or one lowercase 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[a-z]?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72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430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67AA-E14A-DC4E-9B67-A055CE8A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D4C5-5885-C63E-0812-DE0067022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00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 .</a:t>
            </a:r>
            <a:endParaRPr lang="en-US" dirty="0"/>
          </a:p>
          <a:p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</p:txBody>
      </p:sp>
    </p:spTree>
    <p:extLst>
      <p:ext uri="{BB962C8B-B14F-4D97-AF65-F5344CB8AC3E}">
        <p14:creationId xmlns:p14="http://schemas.microsoft.com/office/powerpoint/2010/main" val="1946937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7B92-099D-6F36-6921-2D56ECE6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C8100-BFC9-63DE-56B8-8AB820BC9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https://regex101.com/</a:t>
            </a:r>
          </a:p>
        </p:txBody>
      </p:sp>
    </p:spTree>
    <p:extLst>
      <p:ext uri="{BB962C8B-B14F-4D97-AF65-F5344CB8AC3E}">
        <p14:creationId xmlns:p14="http://schemas.microsoft.com/office/powerpoint/2010/main" val="640114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2AD794-EDD6-57C9-46B6-5E4D2F8E3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326848"/>
              </p:ext>
            </p:extLst>
          </p:nvPr>
        </p:nvGraphicFramePr>
        <p:xfrm>
          <a:off x="1534026" y="1903856"/>
          <a:ext cx="9123948" cy="4086888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8364354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which is the match-any-character character, to match the newline character. If you skip this parameter, then the period (.) does not match the newline character.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The function treats the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string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as multiple lines. The function interprets the caret (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) and the dollar sign (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) as the start and end, respectively, of any line anywhere in the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string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, rather than only at the start or end of the entire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string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. If you skip this parameter, then function treats the source string as a single line.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x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Ignores whitespace characters.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748963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F095362-260E-4A79-2F8F-5A0D1CA52D4A}"/>
              </a:ext>
            </a:extLst>
          </p:cNvPr>
          <p:cNvSpPr txBox="1">
            <a:spLocks/>
          </p:cNvSpPr>
          <p:nvPr/>
        </p:nvSpPr>
        <p:spPr>
          <a:xfrm>
            <a:off x="838200" y="396049"/>
            <a:ext cx="10515600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8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...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[,flags])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1925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424"/>
            <a:ext cx="10515600" cy="95916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[,flags])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33" y="1321754"/>
            <a:ext cx="8026667" cy="391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if a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SegoeUI"/>
              </a:rPr>
              <a:t>stringable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 matches a regular expression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A1EB7-A58A-57BB-FA4E-4AC6251559FF}"/>
              </a:ext>
            </a:extLst>
          </p:cNvPr>
          <p:cNvSpPr txBox="1"/>
          <p:nvPr/>
        </p:nvSpPr>
        <p:spPr>
          <a:xfrm>
            <a:off x="838201" y="2639003"/>
            <a:ext cx="51551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 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'456-'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F23AF0F-6964-6DF1-A694-394D81FEF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655025"/>
              </p:ext>
            </p:extLst>
          </p:nvPr>
        </p:nvGraphicFramePr>
        <p:xfrm>
          <a:off x="6198669" y="3990491"/>
          <a:ext cx="5044395" cy="653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4262">
                  <a:extLst>
                    <a:ext uri="{9D8B030D-6E8A-4147-A177-3AD203B41FA5}">
                      <a16:colId xmlns:a16="http://schemas.microsoft.com/office/drawing/2014/main" val="4230017138"/>
                    </a:ext>
                  </a:extLst>
                </a:gridCol>
                <a:gridCol w="1058778">
                  <a:extLst>
                    <a:ext uri="{9D8B030D-6E8A-4147-A177-3AD203B41FA5}">
                      <a16:colId xmlns:a16="http://schemas.microsoft.com/office/drawing/2014/main" val="1366437365"/>
                    </a:ext>
                  </a:extLst>
                </a:gridCol>
                <a:gridCol w="1925053">
                  <a:extLst>
                    <a:ext uri="{9D8B030D-6E8A-4147-A177-3AD203B41FA5}">
                      <a16:colId xmlns:a16="http://schemas.microsoft.com/office/drawing/2014/main" val="927456538"/>
                    </a:ext>
                  </a:extLst>
                </a:gridCol>
                <a:gridCol w="1656302">
                  <a:extLst>
                    <a:ext uri="{9D8B030D-6E8A-4147-A177-3AD203B41FA5}">
                      <a16:colId xmlns:a16="http://schemas.microsoft.com/office/drawing/2014/main" val="1427864019"/>
                    </a:ext>
                  </a:extLst>
                </a:gridCol>
              </a:tblGrid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Email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70248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 Jones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456-789-0123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67639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484EF8-5E3B-5600-F14F-AFF6993B0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386856"/>
              </p:ext>
            </p:extLst>
          </p:nvPr>
        </p:nvGraphicFramePr>
        <p:xfrm>
          <a:off x="6198669" y="2567229"/>
          <a:ext cx="5155131" cy="9591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7474">
                  <a:extLst>
                    <a:ext uri="{9D8B030D-6E8A-4147-A177-3AD203B41FA5}">
                      <a16:colId xmlns:a16="http://schemas.microsoft.com/office/drawing/2014/main" val="4177569484"/>
                    </a:ext>
                  </a:extLst>
                </a:gridCol>
                <a:gridCol w="1022884">
                  <a:extLst>
                    <a:ext uri="{9D8B030D-6E8A-4147-A177-3AD203B41FA5}">
                      <a16:colId xmlns:a16="http://schemas.microsoft.com/office/drawing/2014/main" val="1602079724"/>
                    </a:ext>
                  </a:extLst>
                </a:gridCol>
                <a:gridCol w="1974522">
                  <a:extLst>
                    <a:ext uri="{9D8B030D-6E8A-4147-A177-3AD203B41FA5}">
                      <a16:colId xmlns:a16="http://schemas.microsoft.com/office/drawing/2014/main" val="1090227737"/>
                    </a:ext>
                  </a:extLst>
                </a:gridCol>
                <a:gridCol w="1730251">
                  <a:extLst>
                    <a:ext uri="{9D8B030D-6E8A-4147-A177-3AD203B41FA5}">
                      <a16:colId xmlns:a16="http://schemas.microsoft.com/office/drawing/2014/main" val="1942499859"/>
                    </a:ext>
                  </a:extLst>
                </a:gridCol>
              </a:tblGrid>
              <a:tr h="319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Email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8076482"/>
                  </a:ext>
                </a:extLst>
              </a:tr>
              <a:tr h="319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John Doe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john@contoso.com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123-456-7890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6792092"/>
                  </a:ext>
                </a:extLst>
              </a:tr>
              <a:tr h="319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 Jones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eve@contoso.com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456-789-0123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354693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FDCCF33-EED0-D8C9-B71E-7310F30AB511}"/>
              </a:ext>
            </a:extLst>
          </p:cNvPr>
          <p:cNvSpPr txBox="1"/>
          <p:nvPr/>
        </p:nvSpPr>
        <p:spPr>
          <a:xfrm>
            <a:off x="838200" y="3996123"/>
            <a:ext cx="532838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 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^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456-'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1720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B0C15-EC35-5C7D-AABF-24A56E4C387B}"/>
              </a:ext>
            </a:extLst>
          </p:cNvPr>
          <p:cNvSpPr txBox="1"/>
          <p:nvPr/>
        </p:nvSpPr>
        <p:spPr>
          <a:xfrm>
            <a:off x="997809" y="698842"/>
            <a:ext cx="9110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 </a:t>
            </a:r>
            <a:r>
              <a:rPr lang="en-US" sz="4000" dirty="0"/>
              <a:t>– Wildcard of any length (even zero)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A2269-8B38-7849-D4E4-9626CFD3C0B6}"/>
              </a:ext>
            </a:extLst>
          </p:cNvPr>
          <p:cNvSpPr txBox="1"/>
          <p:nvPr/>
        </p:nvSpPr>
        <p:spPr>
          <a:xfrm>
            <a:off x="1729946" y="1961972"/>
            <a:ext cx="572117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'%'</a:t>
            </a:r>
          </a:p>
          <a:p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'A%'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'%A'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'A%B'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'%B%'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271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424"/>
            <a:ext cx="10515600" cy="95916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[,flags])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33" y="1321754"/>
            <a:ext cx="8026667" cy="391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if a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SegoeUI"/>
              </a:rPr>
              <a:t>stringable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 matches a regular expression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A1EB7-A58A-57BB-FA4E-4AC6251559FF}"/>
              </a:ext>
            </a:extLst>
          </p:cNvPr>
          <p:cNvSpPr txBox="1"/>
          <p:nvPr/>
        </p:nvSpPr>
        <p:spPr>
          <a:xfrm>
            <a:off x="838200" y="2639003"/>
            <a:ext cx="99428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Phone_Validation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'^(\d{3})-(\d{3})-(\d{4})$'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 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'^(\d{3})-(\d{3})-(0123|1234)$'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F23AF0F-6964-6DF1-A694-394D81FEF3F3}"/>
              </a:ext>
            </a:extLst>
          </p:cNvPr>
          <p:cNvGraphicFramePr>
            <a:graphicFrameLocks noGrp="1"/>
          </p:cNvGraphicFramePr>
          <p:nvPr/>
        </p:nvGraphicFramePr>
        <p:xfrm>
          <a:off x="1251284" y="5115742"/>
          <a:ext cx="6103989" cy="9806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7142">
                  <a:extLst>
                    <a:ext uri="{9D8B030D-6E8A-4147-A177-3AD203B41FA5}">
                      <a16:colId xmlns:a16="http://schemas.microsoft.com/office/drawing/2014/main" val="4230017138"/>
                    </a:ext>
                  </a:extLst>
                </a:gridCol>
                <a:gridCol w="1491915">
                  <a:extLst>
                    <a:ext uri="{9D8B030D-6E8A-4147-A177-3AD203B41FA5}">
                      <a16:colId xmlns:a16="http://schemas.microsoft.com/office/drawing/2014/main" val="1366437365"/>
                    </a:ext>
                  </a:extLst>
                </a:gridCol>
                <a:gridCol w="2242687">
                  <a:extLst>
                    <a:ext uri="{9D8B030D-6E8A-4147-A177-3AD203B41FA5}">
                      <a16:colId xmlns:a16="http://schemas.microsoft.com/office/drawing/2014/main" val="927456538"/>
                    </a:ext>
                  </a:extLst>
                </a:gridCol>
                <a:gridCol w="1782245">
                  <a:extLst>
                    <a:ext uri="{9D8B030D-6E8A-4147-A177-3AD203B41FA5}">
                      <a16:colId xmlns:a16="http://schemas.microsoft.com/office/drawing/2014/main" val="1427864019"/>
                    </a:ext>
                  </a:extLst>
                </a:gridCol>
              </a:tblGrid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Email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70248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 Jones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456-789-0123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676394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Charlie Brown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charlie@contoso.co.in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567-890-1234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63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448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423437-B5D6-32CD-FEDD-DD56ACE3CBBB}"/>
              </a:ext>
            </a:extLst>
          </p:cNvPr>
          <p:cNvSpPr txBox="1"/>
          <p:nvPr/>
        </p:nvSpPr>
        <p:spPr>
          <a:xfrm>
            <a:off x="923152" y="1185388"/>
            <a:ext cx="1066748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Employees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ID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[Name]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Email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320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Email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'^[A-Za-z0-9._%+-]+@[A-Za-z0-9.-]+\.[A-Za-z]{2,}$'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)),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'^(\d{3})-(\d{3})-(\d{4})$'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Employees ([Name], Email, </a:t>
            </a:r>
            <a:r>
              <a:rPr lang="en-US" sz="16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</a:p>
          <a:p>
            <a:r>
              <a:rPr lang="en-US" sz="16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 Doe'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'john@contoso.com'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'123-456-7890'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16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 Smith'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'alice@fabrikam.com'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'234-567-8901'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16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 Johnson'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'bob@fabrikam.net'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'345-678-9012'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16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 Jones'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'eve@contoso.com'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'456-789-0123'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16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 Brown'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'charlie@contoso.co.in'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'567-890-1234'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593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630"/>
            <a:ext cx="10515600" cy="1056473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[,flags = 'c']] 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703" y="1650055"/>
            <a:ext cx="9563964" cy="36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number of times a regular expression pattern matches in a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SegoeUI"/>
              </a:rPr>
              <a:t>stringable</a:t>
            </a: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7482B-87A8-4D5B-6038-A35F864FD39D}"/>
              </a:ext>
            </a:extLst>
          </p:cNvPr>
          <p:cNvSpPr txBox="1"/>
          <p:nvPr/>
        </p:nvSpPr>
        <p:spPr>
          <a:xfrm>
            <a:off x="1062324" y="2392005"/>
            <a:ext cx="956396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'[AEIOU]'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Vowel_Count_Caps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'[AEIOU]'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Vowel_Count_CS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AaEeIiOoUu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Vowel_Count_2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'[AEIOU]'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'i'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Vowel_Count_CI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97191A-6F66-F64A-63EC-B91167B08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116504"/>
              </p:ext>
            </p:extLst>
          </p:nvPr>
        </p:nvGraphicFramePr>
        <p:xfrm>
          <a:off x="1129703" y="4465995"/>
          <a:ext cx="8938323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0151">
                  <a:extLst>
                    <a:ext uri="{9D8B030D-6E8A-4147-A177-3AD203B41FA5}">
                      <a16:colId xmlns:a16="http://schemas.microsoft.com/office/drawing/2014/main" val="3354725577"/>
                    </a:ext>
                  </a:extLst>
                </a:gridCol>
                <a:gridCol w="2068742">
                  <a:extLst>
                    <a:ext uri="{9D8B030D-6E8A-4147-A177-3AD203B41FA5}">
                      <a16:colId xmlns:a16="http://schemas.microsoft.com/office/drawing/2014/main" val="1590219616"/>
                    </a:ext>
                  </a:extLst>
                </a:gridCol>
                <a:gridCol w="1831241">
                  <a:extLst>
                    <a:ext uri="{9D8B030D-6E8A-4147-A177-3AD203B41FA5}">
                      <a16:colId xmlns:a16="http://schemas.microsoft.com/office/drawing/2014/main" val="636934605"/>
                    </a:ext>
                  </a:extLst>
                </a:gridCol>
                <a:gridCol w="1734891">
                  <a:extLst>
                    <a:ext uri="{9D8B030D-6E8A-4147-A177-3AD203B41FA5}">
                      <a16:colId xmlns:a16="http://schemas.microsoft.com/office/drawing/2014/main" val="1059360733"/>
                    </a:ext>
                  </a:extLst>
                </a:gridCol>
                <a:gridCol w="1713298">
                  <a:extLst>
                    <a:ext uri="{9D8B030D-6E8A-4147-A177-3AD203B41FA5}">
                      <a16:colId xmlns:a16="http://schemas.microsoft.com/office/drawing/2014/main" val="709979694"/>
                    </a:ext>
                  </a:extLst>
                </a:gridCol>
              </a:tblGrid>
              <a:tr h="274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Vowel_Count_Caps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Vowel_Count_CS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Vowel_Count_2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Vowel_Count_CI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571431"/>
                  </a:ext>
                </a:extLst>
              </a:tr>
              <a:tr h="274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John Doe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9123082"/>
                  </a:ext>
                </a:extLst>
              </a:tr>
              <a:tr h="274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Alice Smith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5129111"/>
                  </a:ext>
                </a:extLst>
              </a:tr>
              <a:tr h="274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Bob Johnson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2973392"/>
                  </a:ext>
                </a:extLst>
              </a:tr>
              <a:tr h="274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 Jones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43687040"/>
                  </a:ext>
                </a:extLst>
              </a:tr>
              <a:tr h="274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Charlie Brown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7856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623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950" y="2014471"/>
            <a:ext cx="10141482" cy="680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starting/ending position (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based on specification),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of the given occurrence of a regular expression pattern in a string.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7482B-87A8-4D5B-6038-A35F864FD39D}"/>
              </a:ext>
            </a:extLst>
          </p:cNvPr>
          <p:cNvSpPr txBox="1"/>
          <p:nvPr/>
        </p:nvSpPr>
        <p:spPr>
          <a:xfrm>
            <a:off x="1071949" y="2977813"/>
            <a:ext cx="75522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'@'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[1st_At]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[2nd_co_Start]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2, 1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[2nd_co_End]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ADC1F1-C32F-9BC3-6DD0-917BBCADCA73}"/>
              </a:ext>
            </a:extLst>
          </p:cNvPr>
          <p:cNvSpPr txBox="1">
            <a:spLocks/>
          </p:cNvSpPr>
          <p:nvPr/>
        </p:nvSpPr>
        <p:spPr>
          <a:xfrm>
            <a:off x="838200" y="543281"/>
            <a:ext cx="10625488" cy="1268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[,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= 1 </a:t>
            </a:r>
          </a:p>
          <a:p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[,ordinal = 1 [,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return_option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= 0 [,flags = 'c']]]] )</a:t>
            </a:r>
            <a:endParaRPr lang="en-US" sz="2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916B95-1275-D44F-B8BC-AB5DB396C09C}"/>
              </a:ext>
            </a:extLst>
          </p:cNvPr>
          <p:cNvSpPr txBox="1"/>
          <p:nvPr/>
        </p:nvSpPr>
        <p:spPr>
          <a:xfrm>
            <a:off x="8624235" y="3311090"/>
            <a:ext cx="32052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333333"/>
                </a:solidFill>
                <a:latin typeface="SegoeUI"/>
              </a:rPr>
              <a:t>Ordinal</a:t>
            </a:r>
            <a:r>
              <a:rPr lang="en-US" sz="1600" dirty="0">
                <a:solidFill>
                  <a:srgbClr val="333333"/>
                </a:solidFill>
                <a:latin typeface="SegoeUI"/>
              </a:rPr>
              <a:t> is the numerical (</a:t>
            </a:r>
            <a:r>
              <a:rPr lang="en-US" sz="1600" i="1" dirty="0">
                <a:solidFill>
                  <a:srgbClr val="333333"/>
                </a:solidFill>
                <a:latin typeface="SegoeUI"/>
              </a:rPr>
              <a:t>n</a:t>
            </a:r>
            <a:r>
              <a:rPr lang="en-US" sz="1600" dirty="0">
                <a:solidFill>
                  <a:srgbClr val="333333"/>
                </a:solidFill>
                <a:latin typeface="SegoeUI"/>
              </a:rPr>
              <a:t>th) instance of the pattern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Segoe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1600" i="1" dirty="0">
                <a:solidFill>
                  <a:srgbClr val="333333"/>
                </a:solidFill>
                <a:latin typeface="SegoeUI"/>
              </a:rPr>
              <a:t> </a:t>
            </a:r>
            <a:r>
              <a:rPr lang="en-US" sz="1600" dirty="0">
                <a:solidFill>
                  <a:srgbClr val="333333"/>
                </a:solidFill>
                <a:latin typeface="SegoeUI"/>
              </a:rPr>
              <a:t>= 0 returns the beginning position where the pattern matched.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Segoe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1600" i="1" dirty="0">
                <a:solidFill>
                  <a:srgbClr val="333333"/>
                </a:solidFill>
                <a:latin typeface="SegoeUI"/>
              </a:rPr>
              <a:t> </a:t>
            </a:r>
            <a:r>
              <a:rPr lang="en-US" sz="1600" dirty="0">
                <a:solidFill>
                  <a:srgbClr val="333333"/>
                </a:solidFill>
                <a:latin typeface="SegoeUI"/>
              </a:rPr>
              <a:t>= 1 returns the position where the pattern ended.</a:t>
            </a:r>
            <a:endParaRPr lang="en-US" sz="16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A604AF6-A686-4C0F-1771-5E223EBA3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142312"/>
              </p:ext>
            </p:extLst>
          </p:nvPr>
        </p:nvGraphicFramePr>
        <p:xfrm>
          <a:off x="1407895" y="4630990"/>
          <a:ext cx="6119060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7457">
                  <a:extLst>
                    <a:ext uri="{9D8B030D-6E8A-4147-A177-3AD203B41FA5}">
                      <a16:colId xmlns:a16="http://schemas.microsoft.com/office/drawing/2014/main" val="1253796518"/>
                    </a:ext>
                  </a:extLst>
                </a:gridCol>
                <a:gridCol w="875331">
                  <a:extLst>
                    <a:ext uri="{9D8B030D-6E8A-4147-A177-3AD203B41FA5}">
                      <a16:colId xmlns:a16="http://schemas.microsoft.com/office/drawing/2014/main" val="1717295048"/>
                    </a:ext>
                  </a:extLst>
                </a:gridCol>
                <a:gridCol w="1468136">
                  <a:extLst>
                    <a:ext uri="{9D8B030D-6E8A-4147-A177-3AD203B41FA5}">
                      <a16:colId xmlns:a16="http://schemas.microsoft.com/office/drawing/2014/main" val="2531506800"/>
                    </a:ext>
                  </a:extLst>
                </a:gridCol>
                <a:gridCol w="1468136">
                  <a:extLst>
                    <a:ext uri="{9D8B030D-6E8A-4147-A177-3AD203B41FA5}">
                      <a16:colId xmlns:a16="http://schemas.microsoft.com/office/drawing/2014/main" val="2845194480"/>
                    </a:ext>
                  </a:extLst>
                </a:gridCol>
              </a:tblGrid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Email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1st_At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2nd_co_Start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2nd_co_End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9470506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john@contoso.com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8956801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alice@fabrikam.com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6099294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bob@fabrikam.net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8699071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1498416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charlie@contoso.co.in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428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1986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78" y="2037618"/>
            <a:ext cx="10035602" cy="647831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This function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 returns the substring that matches the regular expression pattern found from a string</a:t>
            </a: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7482B-87A8-4D5B-6038-A35F864FD39D}"/>
              </a:ext>
            </a:extLst>
          </p:cNvPr>
          <p:cNvSpPr txBox="1"/>
          <p:nvPr/>
        </p:nvSpPr>
        <p:spPr>
          <a:xfrm>
            <a:off x="1120078" y="2932768"/>
            <a:ext cx="92078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Email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'@.+$'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Suffix_Ver1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'@(.+)$'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Suffix_Ver2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'@(.+)$'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Domain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'@.+$'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Slop 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876958-0480-102D-768B-478A61ECFA37}"/>
              </a:ext>
            </a:extLst>
          </p:cNvPr>
          <p:cNvSpPr txBox="1">
            <a:spLocks/>
          </p:cNvSpPr>
          <p:nvPr/>
        </p:nvSpPr>
        <p:spPr>
          <a:xfrm>
            <a:off x="838200" y="538381"/>
            <a:ext cx="10515600" cy="1223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[,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[, ordinal = 0 , [, flags = 'c'] [,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whichSubExp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0]]]]</a:t>
            </a:r>
            <a:endParaRPr lang="en-US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297872A-73B2-5BF7-A852-C592A2848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687834"/>
              </p:ext>
            </p:extLst>
          </p:nvPr>
        </p:nvGraphicFramePr>
        <p:xfrm>
          <a:off x="1245136" y="4934413"/>
          <a:ext cx="8640010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3472">
                  <a:extLst>
                    <a:ext uri="{9D8B030D-6E8A-4147-A177-3AD203B41FA5}">
                      <a16:colId xmlns:a16="http://schemas.microsoft.com/office/drawing/2014/main" val="1246824049"/>
                    </a:ext>
                  </a:extLst>
                </a:gridCol>
                <a:gridCol w="1780299">
                  <a:extLst>
                    <a:ext uri="{9D8B030D-6E8A-4147-A177-3AD203B41FA5}">
                      <a16:colId xmlns:a16="http://schemas.microsoft.com/office/drawing/2014/main" val="2979245627"/>
                    </a:ext>
                  </a:extLst>
                </a:gridCol>
                <a:gridCol w="1780299">
                  <a:extLst>
                    <a:ext uri="{9D8B030D-6E8A-4147-A177-3AD203B41FA5}">
                      <a16:colId xmlns:a16="http://schemas.microsoft.com/office/drawing/2014/main" val="79540495"/>
                    </a:ext>
                  </a:extLst>
                </a:gridCol>
                <a:gridCol w="1557761">
                  <a:extLst>
                    <a:ext uri="{9D8B030D-6E8A-4147-A177-3AD203B41FA5}">
                      <a16:colId xmlns:a16="http://schemas.microsoft.com/office/drawing/2014/main" val="3721806634"/>
                    </a:ext>
                  </a:extLst>
                </a:gridCol>
                <a:gridCol w="1068179">
                  <a:extLst>
                    <a:ext uri="{9D8B030D-6E8A-4147-A177-3AD203B41FA5}">
                      <a16:colId xmlns:a16="http://schemas.microsoft.com/office/drawing/2014/main" val="3505186570"/>
                    </a:ext>
                  </a:extLst>
                </a:gridCol>
              </a:tblGrid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Email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Suffix_Ver1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Suffix_Ver2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Domain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Slop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2277144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john@contoso.com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NULL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3853336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alice@fabrikam.com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NULL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950453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bob@fabrikam.net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@fabrikam.net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@fabrikam.net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fabrikam.net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NULL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6348250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NULL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5092774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charlie@contoso.co.in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NULL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9938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917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256"/>
            <a:ext cx="10515600" cy="12230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with_what</a:t>
            </a:r>
            <a:b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[,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 ordinal = 0 [, flags = 'c']]] 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78" y="1868400"/>
            <a:ext cx="10233722" cy="6478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Returns a substring that matches a regular expression pattern from a string.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7482B-87A8-4D5B-6038-A35F864FD39D}"/>
              </a:ext>
            </a:extLst>
          </p:cNvPr>
          <p:cNvSpPr txBox="1"/>
          <p:nvPr/>
        </p:nvSpPr>
        <p:spPr>
          <a:xfrm>
            <a:off x="1120078" y="3035479"/>
            <a:ext cx="103243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'(\d{3})'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'(\1)'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New_Format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'(\d{3})-(\d{3})-(\d{4})'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'(\1) \2-\3'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'(?&lt;One&gt;\d{3})-(\d{3})-(\d{4})'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'?&lt;One&gt;'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EE5210-D185-C274-19E3-3435D34A9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275382"/>
              </p:ext>
            </p:extLst>
          </p:nvPr>
        </p:nvGraphicFramePr>
        <p:xfrm>
          <a:off x="1350745" y="4789805"/>
          <a:ext cx="3760269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0207">
                  <a:extLst>
                    <a:ext uri="{9D8B030D-6E8A-4147-A177-3AD203B41FA5}">
                      <a16:colId xmlns:a16="http://schemas.microsoft.com/office/drawing/2014/main" val="102657795"/>
                    </a:ext>
                  </a:extLst>
                </a:gridCol>
                <a:gridCol w="1750062">
                  <a:extLst>
                    <a:ext uri="{9D8B030D-6E8A-4147-A177-3AD203B41FA5}">
                      <a16:colId xmlns:a16="http://schemas.microsoft.com/office/drawing/2014/main" val="3843915516"/>
                    </a:ext>
                  </a:extLst>
                </a:gridCol>
              </a:tblGrid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New_Format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6162838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123-456-7890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(123) 456-7890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5426923"/>
                  </a:ext>
                </a:extLst>
              </a:tr>
              <a:tr h="25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234-567-8901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(234) 567-8901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1603513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345-678-9012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(345) 678-9012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4879958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456-789-0123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(456) 789-0123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9887930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567-890-1234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(567) 890-1234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250171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2B40A1-9D1B-D6AD-4777-034E409F63BB}"/>
              </a:ext>
            </a:extLst>
          </p:cNvPr>
          <p:cNvSpPr txBox="1"/>
          <p:nvPr/>
        </p:nvSpPr>
        <p:spPr>
          <a:xfrm>
            <a:off x="7680959" y="4789805"/>
            <a:ext cx="3590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rgbClr val="333333"/>
                </a:solidFill>
                <a:latin typeface="SegoeUI"/>
              </a:rPr>
              <a:t>Ordinal</a:t>
            </a:r>
            <a:r>
              <a:rPr lang="en-US" sz="1800" dirty="0">
                <a:solidFill>
                  <a:srgbClr val="333333"/>
                </a:solidFill>
                <a:latin typeface="SegoeUI"/>
              </a:rPr>
              <a:t> is the numerical instance of the pattern found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. If 0, then apply to every instance found. If </a:t>
            </a:r>
            <a:r>
              <a:rPr lang="en-US" i="1" dirty="0">
                <a:solidFill>
                  <a:srgbClr val="333333"/>
                </a:solidFill>
                <a:latin typeface="SegoeUI"/>
              </a:rPr>
              <a:t>n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, only apply to the </a:t>
            </a:r>
            <a:r>
              <a:rPr lang="en-US" i="1" dirty="0">
                <a:solidFill>
                  <a:srgbClr val="333333"/>
                </a:solidFill>
                <a:latin typeface="SegoeUI"/>
              </a:rPr>
              <a:t>n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th instance found.</a:t>
            </a:r>
            <a:endParaRPr lang="en-US" sz="1800" dirty="0">
              <a:solidFill>
                <a:srgbClr val="333333"/>
              </a:solidFill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1502385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DC84-4BA9-955F-156F-4F00B802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map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E81F01-A4C8-2316-6884-0A02C6A9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83801"/>
              </p:ext>
            </p:extLst>
          </p:nvPr>
        </p:nvGraphicFramePr>
        <p:xfrm>
          <a:off x="838200" y="2435096"/>
          <a:ext cx="10515600" cy="3106638"/>
        </p:xfrm>
        <a:graphic>
          <a:graphicData uri="http://schemas.openxmlformats.org/drawingml/2006/table">
            <a:tbl>
              <a:tblPr/>
              <a:tblGrid>
                <a:gridCol w="1625867">
                  <a:extLst>
                    <a:ext uri="{9D8B030D-6E8A-4147-A177-3AD203B41FA5}">
                      <a16:colId xmlns:a16="http://schemas.microsoft.com/office/drawing/2014/main" val="987980419"/>
                    </a:ext>
                  </a:extLst>
                </a:gridCol>
                <a:gridCol w="1559293">
                  <a:extLst>
                    <a:ext uri="{9D8B030D-6E8A-4147-A177-3AD203B41FA5}">
                      <a16:colId xmlns:a16="http://schemas.microsoft.com/office/drawing/2014/main" val="699339530"/>
                    </a:ext>
                  </a:extLst>
                </a:gridCol>
                <a:gridCol w="1703672">
                  <a:extLst>
                    <a:ext uri="{9D8B030D-6E8A-4147-A177-3AD203B41FA5}">
                      <a16:colId xmlns:a16="http://schemas.microsoft.com/office/drawing/2014/main" val="2297495928"/>
                    </a:ext>
                  </a:extLst>
                </a:gridCol>
                <a:gridCol w="1790299">
                  <a:extLst>
                    <a:ext uri="{9D8B030D-6E8A-4147-A177-3AD203B41FA5}">
                      <a16:colId xmlns:a16="http://schemas.microsoft.com/office/drawing/2014/main" val="1917099141"/>
                    </a:ext>
                  </a:extLst>
                </a:gridCol>
                <a:gridCol w="1992429">
                  <a:extLst>
                    <a:ext uri="{9D8B030D-6E8A-4147-A177-3AD203B41FA5}">
                      <a16:colId xmlns:a16="http://schemas.microsoft.com/office/drawing/2014/main" val="4002305890"/>
                    </a:ext>
                  </a:extLst>
                </a:gridCol>
                <a:gridCol w="1844040">
                  <a:extLst>
                    <a:ext uri="{9D8B030D-6E8A-4147-A177-3AD203B41FA5}">
                      <a16:colId xmlns:a16="http://schemas.microsoft.com/office/drawing/2014/main" val="3716268669"/>
                    </a:ext>
                  </a:extLst>
                </a:gridCol>
              </a:tblGrid>
              <a:tr h="3451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EEEEE"/>
                          </a:highlight>
                          <a:latin typeface="Calibri" panose="020F0502020204030204" pitchFamily="34" charset="0"/>
                        </a:rPr>
                        <a:t>“Parameter”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1" i="0" u="none" strike="noStrike">
                          <a:solidFill>
                            <a:srgbClr val="FF00FF"/>
                          </a:solidFill>
                          <a:effectLst/>
                          <a:highlight>
                            <a:srgbClr val="EEEEEE"/>
                          </a:highlight>
                          <a:latin typeface="Cascadia Mono" panose="020B0609020000020004" pitchFamily="49" charset="0"/>
                        </a:rPr>
                        <a:t>REGEXP_LIKE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1" i="0" u="none" strike="noStrike">
                          <a:solidFill>
                            <a:srgbClr val="FF00FF"/>
                          </a:solidFill>
                          <a:effectLst/>
                          <a:highlight>
                            <a:srgbClr val="EEEEEE"/>
                          </a:highlight>
                          <a:latin typeface="Cascadia Mono" panose="020B0609020000020004" pitchFamily="49" charset="0"/>
                        </a:rPr>
                        <a:t>REGEXP_COUNT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1" i="0" u="none" strike="noStrike">
                          <a:solidFill>
                            <a:srgbClr val="FF00FF"/>
                          </a:solidFill>
                          <a:effectLst/>
                          <a:highlight>
                            <a:srgbClr val="EEEEEE"/>
                          </a:highlight>
                          <a:latin typeface="Cascadia Mono" panose="020B0609020000020004" pitchFamily="49" charset="0"/>
                        </a:rPr>
                        <a:t>REGEXP_INSTR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1" i="0" u="none" strike="noStrike">
                          <a:solidFill>
                            <a:srgbClr val="FF00FF"/>
                          </a:solidFill>
                          <a:effectLst/>
                          <a:highlight>
                            <a:srgbClr val="EEEEEE"/>
                          </a:highlight>
                          <a:latin typeface="Cascadia Mono" panose="020B0609020000020004" pitchFamily="49" charset="0"/>
                        </a:rPr>
                        <a:t>REGEXP_SUBSTR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1" i="0" u="none" strike="noStrike">
                          <a:solidFill>
                            <a:srgbClr val="FF00FF"/>
                          </a:solidFill>
                          <a:effectLst/>
                          <a:highlight>
                            <a:srgbClr val="EEEEEE"/>
                          </a:highlight>
                          <a:latin typeface="Cascadia Mono" panose="020B0609020000020004" pitchFamily="49" charset="0"/>
                        </a:rPr>
                        <a:t>REGEXP_REPLACE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67157"/>
                  </a:ext>
                </a:extLst>
              </a:tr>
              <a:tr h="3451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stringable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54692"/>
                  </a:ext>
                </a:extLst>
              </a:tr>
              <a:tr h="3451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RegExPtrn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906761"/>
                  </a:ext>
                </a:extLst>
              </a:tr>
              <a:tr h="3451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startPos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97482"/>
                  </a:ext>
                </a:extLst>
              </a:tr>
              <a:tr h="3451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ordinal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752644"/>
                  </a:ext>
                </a:extLst>
              </a:tr>
              <a:tr h="3451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flags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508828"/>
                  </a:ext>
                </a:extLst>
              </a:tr>
              <a:tr h="3451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return_option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729368"/>
                  </a:ext>
                </a:extLst>
              </a:tr>
              <a:tr h="3451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whichSubExp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779631"/>
                  </a:ext>
                </a:extLst>
              </a:tr>
              <a:tr h="3451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with_what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934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723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</p:spTree>
    <p:extLst>
      <p:ext uri="{BB962C8B-B14F-4D97-AF65-F5344CB8AC3E}">
        <p14:creationId xmlns:p14="http://schemas.microsoft.com/office/powerpoint/2010/main" val="918283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C7BD3E7-4C2D-5318-5A22-33AA6067B2DE}"/>
              </a:ext>
            </a:extLst>
          </p:cNvPr>
          <p:cNvSpPr txBox="1"/>
          <p:nvPr/>
        </p:nvSpPr>
        <p:spPr>
          <a:xfrm>
            <a:off x="1010164" y="544995"/>
            <a:ext cx="95425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 TABLE 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Employees</a:t>
            </a:r>
          </a:p>
          <a:p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NUMBER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 ,</a:t>
            </a:r>
          </a:p>
          <a:p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Name VARCHAR2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 ,</a:t>
            </a:r>
          </a:p>
          <a:p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Email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VARCHAR2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320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REGEXP_LIKE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(Email, </a:t>
            </a:r>
            <a:r>
              <a:rPr lang="en-US" sz="1100" dirty="0">
                <a:solidFill>
                  <a:schemeClr val="accent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'^[A-Za-z0-9._%+-]+@[A-Za-z0-9.-]+\.[A-Za-z]{2,}$'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)),</a:t>
            </a:r>
          </a:p>
          <a:p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VARCHAR2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REGEXP_LIKE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100" dirty="0">
                <a:solidFill>
                  <a:schemeClr val="accent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'^(\d{3})-(\d{3})-(\d{4})$'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</a:p>
          <a:p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TABLESPACE 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USERS;</a:t>
            </a:r>
          </a:p>
          <a:p>
            <a:endParaRPr lang="en-US" sz="11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 INTO 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Employees (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ID, Name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Email, </a:t>
            </a:r>
            <a:r>
              <a:rPr lang="en-US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)</a:t>
            </a:r>
          </a:p>
          <a:p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( 101, </a:t>
            </a:r>
            <a:r>
              <a:rPr lang="en-US" sz="1100" dirty="0">
                <a:solidFill>
                  <a:schemeClr val="accent5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'John Doe'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100" dirty="0">
                <a:solidFill>
                  <a:schemeClr val="accent5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'john@contoso.com'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100" dirty="0">
                <a:solidFill>
                  <a:schemeClr val="accent5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'123-456-7890'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);</a:t>
            </a:r>
          </a:p>
          <a:p>
            <a:endParaRPr lang="en-US" sz="11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 INTO 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Employees (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ID, Name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Email, </a:t>
            </a:r>
            <a:r>
              <a:rPr lang="en-US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)</a:t>
            </a:r>
          </a:p>
          <a:p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( 102, </a:t>
            </a:r>
            <a:r>
              <a:rPr lang="en-US" sz="1100" dirty="0">
                <a:solidFill>
                  <a:schemeClr val="accent5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'Alice Smith'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100" dirty="0">
                <a:solidFill>
                  <a:schemeClr val="accent5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'alice@fabrikam.com'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100" dirty="0">
                <a:solidFill>
                  <a:schemeClr val="accent5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'234-567-8901' 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endParaRPr lang="en-US" sz="11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 INTO 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Employees (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ID, Name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Email, </a:t>
            </a:r>
            <a:r>
              <a:rPr lang="en-US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)</a:t>
            </a:r>
          </a:p>
          <a:p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( 103, </a:t>
            </a:r>
            <a:r>
              <a:rPr lang="en-US" sz="1100" dirty="0">
                <a:solidFill>
                  <a:schemeClr val="accent5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'Bob Johnson'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100" dirty="0">
                <a:solidFill>
                  <a:schemeClr val="accent5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'bob@fabrikam.net'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100" dirty="0">
                <a:solidFill>
                  <a:schemeClr val="accent5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'345-678-9012'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);</a:t>
            </a:r>
          </a:p>
          <a:p>
            <a:endParaRPr lang="en-US" sz="11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 INTO 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Employees (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ID, Name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Email, </a:t>
            </a:r>
            <a:r>
              <a:rPr lang="en-US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)</a:t>
            </a:r>
          </a:p>
          <a:p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( 104, 'Eve Jones', 'eve@contoso.com', '456-789-0123' );</a:t>
            </a:r>
          </a:p>
          <a:p>
            <a:endParaRPr lang="en-US" sz="11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 INTO 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Employees (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ID, Name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Email, </a:t>
            </a:r>
            <a:r>
              <a:rPr lang="en-US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)</a:t>
            </a:r>
          </a:p>
          <a:p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( 105, 'Charlie Brown', 'charlie@contoso.co.in', '567-890-1234' 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0B68A-82C3-61D9-6ACC-13CDED0A9440}"/>
              </a:ext>
            </a:extLst>
          </p:cNvPr>
          <p:cNvSpPr txBox="1"/>
          <p:nvPr/>
        </p:nvSpPr>
        <p:spPr>
          <a:xfrm>
            <a:off x="1913021" y="5236089"/>
            <a:ext cx="6097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https://learn.microsoft.com/en-us/dotnet/standard/base-types/grouping-constructs-in-regular-expressions#named_matched_subexpression</a:t>
            </a:r>
          </a:p>
        </p:txBody>
      </p:sp>
    </p:spTree>
    <p:extLst>
      <p:ext uri="{BB962C8B-B14F-4D97-AF65-F5344CB8AC3E}">
        <p14:creationId xmlns:p14="http://schemas.microsoft.com/office/powerpoint/2010/main" val="319373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AC5EE3-8112-20E6-E516-D7626EBF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48" y="0"/>
            <a:ext cx="8906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29BA3-7C0C-46B5-DBFE-4EB74F36F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67" y="428"/>
            <a:ext cx="10438095" cy="685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81E4F-67D9-02CE-116A-2575821BD40D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F04C6-C507-0E09-FAD7-E437579C0712}"/>
              </a:ext>
            </a:extLst>
          </p:cNvPr>
          <p:cNvSpPr txBox="1"/>
          <p:nvPr/>
        </p:nvSpPr>
        <p:spPr>
          <a:xfrm>
            <a:off x="2372498" y="2443544"/>
            <a:ext cx="1417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E4EE6-4BB3-157D-AAB6-51C9A5D955AC}"/>
              </a:ext>
            </a:extLst>
          </p:cNvPr>
          <p:cNvSpPr txBox="1"/>
          <p:nvPr/>
        </p:nvSpPr>
        <p:spPr>
          <a:xfrm>
            <a:off x="3527954" y="2328219"/>
            <a:ext cx="1304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34FA2-F0F2-DF23-D4AE-CBC19D365B7B}"/>
              </a:ext>
            </a:extLst>
          </p:cNvPr>
          <p:cNvSpPr txBox="1"/>
          <p:nvPr/>
        </p:nvSpPr>
        <p:spPr>
          <a:xfrm>
            <a:off x="6711953" y="1912720"/>
            <a:ext cx="58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8A58B-63BF-956F-CE69-E7EA0485D618}"/>
              </a:ext>
            </a:extLst>
          </p:cNvPr>
          <p:cNvSpPr txBox="1"/>
          <p:nvPr/>
        </p:nvSpPr>
        <p:spPr>
          <a:xfrm>
            <a:off x="5093284" y="2094978"/>
            <a:ext cx="1041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60ABE-79DA-339C-1620-C95ED0AE401A}"/>
              </a:ext>
            </a:extLst>
          </p:cNvPr>
          <p:cNvSpPr txBox="1"/>
          <p:nvPr/>
        </p:nvSpPr>
        <p:spPr>
          <a:xfrm>
            <a:off x="8476735" y="3575217"/>
            <a:ext cx="132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</a:p>
        </p:txBody>
      </p:sp>
    </p:spTree>
    <p:extLst>
      <p:ext uri="{BB962C8B-B14F-4D97-AF65-F5344CB8AC3E}">
        <p14:creationId xmlns:p14="http://schemas.microsoft.com/office/powerpoint/2010/main" val="1645384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1F40E8-CE45-5D97-2B42-F27B153A891A}"/>
              </a:ext>
            </a:extLst>
          </p:cNvPr>
          <p:cNvSpPr txBox="1"/>
          <p:nvPr/>
        </p:nvSpPr>
        <p:spPr>
          <a:xfrm>
            <a:off x="590215" y="0"/>
            <a:ext cx="6774412" cy="694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NOCOUNT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1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abcdefghijklmnopqrstuvwxyz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@_text0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BREAK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CONCAT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END</a:t>
            </a:r>
          </a:p>
          <a:p>
            <a:endParaRPr lang="en-US" sz="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[Table_1]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','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'-'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75E29-12F3-72EF-C16D-E7ABDF5D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821" y="491953"/>
            <a:ext cx="3499872" cy="1225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E09A1C-7B93-6460-20C0-B11394010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421" y="2005399"/>
            <a:ext cx="3217866" cy="15785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A3FC5-586F-65F1-7828-2840AF5C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844" y="1804087"/>
            <a:ext cx="20859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8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296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 </a:t>
            </a:r>
            <a:r>
              <a:rPr lang="en-US" sz="4000" dirty="0"/>
              <a:t>– Wildcard of one (non-zero length) character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76DF3-142B-9C99-090C-7F58FD0B05E8}"/>
              </a:ext>
            </a:extLst>
          </p:cNvPr>
          <p:cNvSpPr txBox="1"/>
          <p:nvPr/>
        </p:nvSpPr>
        <p:spPr>
          <a:xfrm>
            <a:off x="1729946" y="1961972"/>
            <a:ext cx="572117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4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Column1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'_'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NEWID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6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4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'__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NEWID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6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4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'__%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NEWID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6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32EC9-2C9D-8496-5D48-EA3BD494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187" y="1836843"/>
            <a:ext cx="2295525" cy="141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29E05E-DE1C-CDD8-D5E1-F1B0187A5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612" y="3532974"/>
            <a:ext cx="2324100" cy="146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D66C38-993B-D4BB-1053-E2B16FF8B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612" y="5154679"/>
            <a:ext cx="23526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38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67607</TotalTime>
  <Words>5425</Words>
  <Application>Microsoft Office PowerPoint</Application>
  <PresentationFormat>Widescreen</PresentationFormat>
  <Paragraphs>708</Paragraphs>
  <Slides>48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-apple-system</vt:lpstr>
      <vt:lpstr>Aptos Narrow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SegoeUI</vt:lpstr>
      <vt:lpstr>Verdana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Collation (Case-Sensitivity) Hierarchy</vt:lpstr>
      <vt:lpstr>The Collation (Case-Sensitivity) Hierarchy</vt:lpstr>
      <vt:lpstr>The Collation (Case-Sensitivity) Hierarchy</vt:lpstr>
      <vt:lpstr>The Collation (Case-Sensitivity) Hierarchy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ESCAPE stringable</vt:lpstr>
      <vt:lpstr>PATINDEX(like_pattern, stringable)</vt:lpstr>
      <vt:lpstr>On the horizon, true RegEx…</vt:lpstr>
      <vt:lpstr>Should I switch to RegEx?</vt:lpstr>
      <vt:lpstr>PowerPoint Presentation</vt:lpstr>
      <vt:lpstr>Mail::RFC822::Address: RegExp-based address validation</vt:lpstr>
      <vt:lpstr>Key Differences between LIKE and REGEXP_&lt;&gt;</vt:lpstr>
      <vt:lpstr>Key Differences between LIKE and REGEXP_&lt;&gt;</vt:lpstr>
      <vt:lpstr>Key Differences between LIKE and REGEXP_&lt;&gt;</vt:lpstr>
      <vt:lpstr>Key Differences between LIKE and REGEXP_FUNC</vt:lpstr>
      <vt:lpstr>The similarities…</vt:lpstr>
      <vt:lpstr>Some transcribed syntax for characters…</vt:lpstr>
      <vt:lpstr>Some transcribed syntax for numerics…</vt:lpstr>
      <vt:lpstr>Too complex for LIKE…</vt:lpstr>
      <vt:lpstr>PowerPoint Presentation</vt:lpstr>
      <vt:lpstr>PowerPoint Presentation</vt:lpstr>
      <vt:lpstr>PowerPoint Presentation</vt:lpstr>
      <vt:lpstr>REGEXP_LIKE(stringable, RegExPtrn [,flags])</vt:lpstr>
      <vt:lpstr>REGEXP_LIKE(stringable, RegExPtrn [,flags])</vt:lpstr>
      <vt:lpstr>PowerPoint Presentation</vt:lpstr>
      <vt:lpstr>REGEXP_COUNT    ( stringable, RegExPtrn [,startPos = 1 [,flags = 'c']] )</vt:lpstr>
      <vt:lpstr>PowerPoint Presentation</vt:lpstr>
      <vt:lpstr>PowerPoint Presentation</vt:lpstr>
      <vt:lpstr>REGEXP_REPLACE    ( stringable, RegExPtrn, with_what      [, startPos = 1 [, ordinal = 0 [, flags = 'c']]] )</vt:lpstr>
      <vt:lpstr>Parameter map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57</cp:revision>
  <dcterms:created xsi:type="dcterms:W3CDTF">2023-07-18T22:41:59Z</dcterms:created>
  <dcterms:modified xsi:type="dcterms:W3CDTF">2024-08-23T23:59:08Z</dcterms:modified>
</cp:coreProperties>
</file>